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Nunito"/>
      <p:regular r:id="rId31"/>
      <p:bold r:id="rId32"/>
      <p:italic r:id="rId33"/>
      <p:boldItalic r:id="rId34"/>
    </p:embeddedFont>
    <p:embeddedFont>
      <p:font typeface="Maven Pro"/>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MavenPro-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aven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lab.eurecom.fr/oai/openairinterface5g/commit/6b16efcb0cb92963bc499b6a95bd66c3dc7d9a1d#fda3484edf8db0684440157ce0b110d784d4270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0efdd532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0efdd532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Dazhawn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42ba501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42ba501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b76a5b2b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b76a5b2b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b6415da76_3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b6415da76_3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b76a5b2b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b76a5b2b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https://gitlab.eurecom.fr/oai/openairinterface5g/commit/6b16efcb0cb92963bc499b6a95bd66c3dc7d9a1d#fda3484edf8db0684440157ce0b110d784d42704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Nolan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b76a5b2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b76a5b2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lloyd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b76a5b2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b76a5b2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lloyd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0efdd53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0efdd53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and contrast 0.5.2 and 1.1.0 mac_phy_primitives 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Reason: attempt to bring over code from previous version so it’ll work in the 1.1.0 version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lloyd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b76a5b2b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b76a5b2b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Dazhawn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0efdd532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0efdd532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OAI</a:t>
            </a:r>
            <a:endParaRPr/>
          </a:p>
          <a:p>
            <a:pPr indent="0" lvl="0" marL="0" rtl="0" algn="l">
              <a:spcBef>
                <a:spcPts val="0"/>
              </a:spcBef>
              <a:spcAft>
                <a:spcPts val="0"/>
              </a:spcAft>
              <a:buNone/>
            </a:pPr>
            <a:r>
              <a:rPr lang="en"/>
              <a:t>Andrew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b76a5b2b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b76a5b2b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0efdd532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0efdd532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b6415da76_3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b6415da76_3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b6415da76_3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b6415da76_3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lloyd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b6415da76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b6415da76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Andew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b6415da76_3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b6415da76_3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b76a5b2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b76a5b2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b6415da76_3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b6415da76_3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b76a5b2b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b76a5b2b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b6415da76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b6415da76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Dazhawn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dmay20-35.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sdmay20-35.sd.ece.iastat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3175700" y="603400"/>
            <a:ext cx="5622300" cy="254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3600"/>
              <a:buFont typeface="Arial"/>
              <a:buNone/>
            </a:pPr>
            <a:r>
              <a:rPr b="1" lang="en" sz="3600">
                <a:latin typeface="Maven Pro"/>
                <a:ea typeface="Maven Pro"/>
                <a:cs typeface="Maven Pro"/>
                <a:sym typeface="Maven Pro"/>
              </a:rPr>
              <a:t>Prototyping and Emulation Studies of Large-Scale 5G Wireless Systems</a:t>
            </a:r>
            <a:endParaRPr/>
          </a:p>
        </p:txBody>
      </p:sp>
      <p:sp>
        <p:nvSpPr>
          <p:cNvPr id="86" name="Google Shape;86;p13"/>
          <p:cNvSpPr txBox="1"/>
          <p:nvPr>
            <p:ph idx="1" type="subTitle"/>
          </p:nvPr>
        </p:nvSpPr>
        <p:spPr>
          <a:xfrm>
            <a:off x="146125" y="3029575"/>
            <a:ext cx="5124000" cy="180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latin typeface="Maven Pro"/>
                <a:ea typeface="Maven Pro"/>
                <a:cs typeface="Maven Pro"/>
                <a:sym typeface="Maven Pro"/>
              </a:rPr>
              <a:t>Team 35:</a:t>
            </a:r>
            <a:endParaRPr sz="1600" u="sng">
              <a:latin typeface="Maven Pro"/>
              <a:ea typeface="Maven Pro"/>
              <a:cs typeface="Maven Pro"/>
              <a:sym typeface="Maven Pro"/>
            </a:endParaRPr>
          </a:p>
          <a:p>
            <a:pPr indent="0" lvl="0" marL="0" rtl="0" algn="l">
              <a:spcBef>
                <a:spcPts val="0"/>
              </a:spcBef>
              <a:spcAft>
                <a:spcPts val="0"/>
              </a:spcAft>
              <a:buNone/>
            </a:pPr>
            <a:r>
              <a:rPr lang="en" sz="1600">
                <a:latin typeface="Maven Pro"/>
                <a:ea typeface="Maven Pro"/>
                <a:cs typeface="Maven Pro"/>
                <a:sym typeface="Maven Pro"/>
              </a:rPr>
              <a:t>Andrew Whitehead, Dazhawn Davis, Ousmane Ntutume, Nolan Cardona, Rohan Willis</a:t>
            </a:r>
            <a:endParaRPr sz="1600">
              <a:latin typeface="Maven Pro"/>
              <a:ea typeface="Maven Pro"/>
              <a:cs typeface="Maven Pro"/>
              <a:sym typeface="Maven Pro"/>
            </a:endParaRPr>
          </a:p>
          <a:p>
            <a:pPr indent="0" lvl="0" marL="0" rtl="0" algn="l">
              <a:spcBef>
                <a:spcPts val="0"/>
              </a:spcBef>
              <a:spcAft>
                <a:spcPts val="0"/>
              </a:spcAft>
              <a:buNone/>
            </a:pPr>
            <a:r>
              <a:rPr lang="en" sz="1600">
                <a:latin typeface="Maven Pro"/>
                <a:ea typeface="Maven Pro"/>
                <a:cs typeface="Maven Pro"/>
                <a:sym typeface="Maven Pro"/>
              </a:rPr>
              <a:t>Website:</a:t>
            </a:r>
            <a:r>
              <a:rPr lang="en" sz="1600">
                <a:latin typeface="Nunito"/>
                <a:ea typeface="Nunito"/>
                <a:cs typeface="Nunito"/>
                <a:sym typeface="Nunito"/>
              </a:rPr>
              <a:t> </a:t>
            </a:r>
            <a:r>
              <a:rPr lang="en" sz="1600" u="sng">
                <a:solidFill>
                  <a:schemeClr val="accent5"/>
                </a:solidFill>
                <a:latin typeface="Maven Pro"/>
                <a:ea typeface="Maven Pro"/>
                <a:cs typeface="Maven Pro"/>
                <a:sym typeface="Maven Pro"/>
                <a:hlinkClick r:id="rId3"/>
              </a:rPr>
              <a:t>https://sdmay20-35.sd.ece.iastate.edu/</a:t>
            </a:r>
            <a:endParaRPr sz="1600">
              <a:latin typeface="Maven Pro"/>
              <a:ea typeface="Maven Pro"/>
              <a:cs typeface="Maven Pro"/>
              <a:sym typeface="Maven Pro"/>
            </a:endParaRPr>
          </a:p>
          <a:p>
            <a:pPr indent="0" lvl="0" marL="0" rtl="0" algn="l">
              <a:spcBef>
                <a:spcPts val="0"/>
              </a:spcBef>
              <a:spcAft>
                <a:spcPts val="0"/>
              </a:spcAft>
              <a:buNone/>
            </a:pPr>
            <a:r>
              <a:rPr lang="en" sz="1600">
                <a:solidFill>
                  <a:srgbClr val="FFFFFF"/>
                </a:solidFill>
                <a:latin typeface="Maven Pro"/>
                <a:ea typeface="Maven Pro"/>
                <a:cs typeface="Maven Pro"/>
                <a:sym typeface="Maven Pro"/>
              </a:rPr>
              <a:t>Advisor/Client: Hongwei Zhang, Mattias </a:t>
            </a:r>
            <a:endParaRPr sz="1600">
              <a:latin typeface="Maven Pro"/>
              <a:ea typeface="Maven Pro"/>
              <a:cs typeface="Maven Pro"/>
              <a:sym typeface="Maven Pr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Clr>
                <a:srgbClr val="000000"/>
              </a:buClr>
              <a:buSzPts val="1600"/>
              <a:buFont typeface="Arial"/>
              <a:buNone/>
            </a:pPr>
            <a:r>
              <a:t/>
            </a:r>
            <a:endParaRPr sz="16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Project Milestones and schedule</a:t>
            </a:r>
            <a:endParaRPr/>
          </a:p>
        </p:txBody>
      </p:sp>
      <p:sp>
        <p:nvSpPr>
          <p:cNvPr id="149" name="Google Shape;149;p22"/>
          <p:cNvSpPr txBox="1"/>
          <p:nvPr>
            <p:ph idx="1" type="body"/>
          </p:nvPr>
        </p:nvSpPr>
        <p:spPr>
          <a:xfrm>
            <a:off x="1297500" y="1567550"/>
            <a:ext cx="7038900" cy="34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ven Pro"/>
                <a:ea typeface="Maven Pro"/>
                <a:cs typeface="Maven Pro"/>
                <a:sym typeface="Maven Pro"/>
              </a:rPr>
              <a:t>Learning what classes/functions are called to utilize the physical </a:t>
            </a:r>
            <a:r>
              <a:rPr lang="en" sz="1200">
                <a:latin typeface="Maven Pro"/>
                <a:ea typeface="Maven Pro"/>
                <a:cs typeface="Maven Pro"/>
                <a:sym typeface="Maven Pro"/>
              </a:rPr>
              <a:t>abstraction </a:t>
            </a:r>
            <a:r>
              <a:rPr lang="en" sz="1200">
                <a:latin typeface="Maven Pro"/>
                <a:ea typeface="Maven Pro"/>
                <a:cs typeface="Maven Pro"/>
                <a:sym typeface="Maven Pro"/>
              </a:rPr>
              <a:t>layer(adding print statements into v0.5.2 and v1.1.0 to see what functions are called and comparing the differences)</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Editing v1.1.0 to call the physical abstraction layer(moving the functions and calls from v0.5.2 to v1.1.0 to implement the layer)</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Running testing to make sure that the physical abstraction layer is called(comparing the log files to make sure they both have the same function calls)</a:t>
            </a:r>
            <a:endParaRPr sz="1200">
              <a:latin typeface="Maven Pro"/>
              <a:ea typeface="Maven Pro"/>
              <a:cs typeface="Maven Pro"/>
              <a:sym typeface="Maven Pro"/>
            </a:endParaRPr>
          </a:p>
          <a:p>
            <a:pPr indent="0" lvl="0" marL="0" rtl="0" algn="l">
              <a:spcBef>
                <a:spcPts val="1600"/>
              </a:spcBef>
              <a:spcAft>
                <a:spcPts val="1600"/>
              </a:spcAft>
              <a:buNone/>
            </a:pPr>
            <a:r>
              <a:rPr lang="en" sz="1200">
                <a:latin typeface="Maven Pro"/>
                <a:ea typeface="Maven Pro"/>
                <a:cs typeface="Maven Pro"/>
                <a:sym typeface="Maven Pro"/>
              </a:rPr>
              <a:t>Testing the results of running simulations with/without physical abstraction layer(</a:t>
            </a:r>
            <a:r>
              <a:rPr lang="en" sz="1200">
                <a:latin typeface="Maven Pro"/>
                <a:ea typeface="Maven Pro"/>
                <a:cs typeface="Maven Pro"/>
                <a:sym typeface="Maven Pro"/>
              </a:rPr>
              <a:t>it was reported by OAI that when implementing layer 1 into later versions you get lag. Making sure there is no lag, </a:t>
            </a:r>
            <a:r>
              <a:rPr lang="en" sz="1200">
                <a:latin typeface="Maven Pro"/>
                <a:ea typeface="Maven Pro"/>
                <a:cs typeface="Maven Pro"/>
                <a:sym typeface="Maven Pro"/>
              </a:rPr>
              <a:t> find how they are </a:t>
            </a:r>
            <a:r>
              <a:rPr lang="en" sz="1200">
                <a:latin typeface="Maven Pro"/>
                <a:ea typeface="Maven Pro"/>
                <a:cs typeface="Maven Pro"/>
                <a:sym typeface="Maven Pro"/>
              </a:rPr>
              <a:t>evaluating</a:t>
            </a:r>
            <a:r>
              <a:rPr lang="en" sz="1200">
                <a:latin typeface="Maven Pro"/>
                <a:ea typeface="Maven Pro"/>
                <a:cs typeface="Maven Pro"/>
                <a:sym typeface="Maven Pro"/>
              </a:rPr>
              <a:t> the SINR, etc..)</a:t>
            </a:r>
            <a:endParaRPr sz="1200">
              <a:latin typeface="Maven Pro"/>
              <a:ea typeface="Maven Pro"/>
              <a:cs typeface="Maven Pro"/>
              <a:sym typeface="Maven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 goal</a:t>
            </a:r>
            <a:endParaRPr/>
          </a:p>
        </p:txBody>
      </p:sp>
      <p:sp>
        <p:nvSpPr>
          <p:cNvPr id="155" name="Google Shape;155;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6" name="Google Shape;156;p23"/>
          <p:cNvPicPr preferRelativeResize="0"/>
          <p:nvPr/>
        </p:nvPicPr>
        <p:blipFill>
          <a:blip r:embed="rId3">
            <a:alphaModFix/>
          </a:blip>
          <a:stretch>
            <a:fillRect/>
          </a:stretch>
        </p:blipFill>
        <p:spPr>
          <a:xfrm>
            <a:off x="311700" y="1017800"/>
            <a:ext cx="8520600" cy="349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1343025" y="1666175"/>
            <a:ext cx="6626451" cy="2984225"/>
          </a:xfrm>
          <a:prstGeom prst="rect">
            <a:avLst/>
          </a:prstGeom>
          <a:noFill/>
          <a:ln>
            <a:noFill/>
          </a:ln>
        </p:spPr>
      </p:pic>
      <p:sp>
        <p:nvSpPr>
          <p:cNvPr id="162" name="Google Shape;162;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System design</a:t>
            </a:r>
            <a:endParaRPr/>
          </a:p>
          <a:p>
            <a:pPr indent="0" lvl="0" marL="0" rtl="0" algn="ctr">
              <a:spcBef>
                <a:spcPts val="0"/>
              </a:spcBef>
              <a:spcAft>
                <a:spcPts val="0"/>
              </a:spcAft>
              <a:buNone/>
            </a:pPr>
            <a:r>
              <a:rPr lang="en" sz="3000"/>
              <a:t>Version Decisions</a:t>
            </a:r>
            <a:endParaRPr sz="3000"/>
          </a:p>
        </p:txBody>
      </p:sp>
      <p:sp>
        <p:nvSpPr>
          <p:cNvPr id="163" name="Google Shape;163;p24"/>
          <p:cNvSpPr/>
          <p:nvPr/>
        </p:nvSpPr>
        <p:spPr>
          <a:xfrm>
            <a:off x="1448975" y="3679350"/>
            <a:ext cx="3800700" cy="174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1297500" y="1613050"/>
            <a:ext cx="6980174" cy="3143525"/>
          </a:xfrm>
          <a:prstGeom prst="rect">
            <a:avLst/>
          </a:prstGeom>
          <a:noFill/>
          <a:ln>
            <a:noFill/>
          </a:ln>
        </p:spPr>
      </p:pic>
      <p:sp>
        <p:nvSpPr>
          <p:cNvPr id="169" name="Google Shape;169;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Version Decisions continue</a:t>
            </a:r>
            <a:endParaRPr/>
          </a:p>
        </p:txBody>
      </p:sp>
      <p:sp>
        <p:nvSpPr>
          <p:cNvPr id="170" name="Google Shape;170;p25"/>
          <p:cNvSpPr/>
          <p:nvPr/>
        </p:nvSpPr>
        <p:spPr>
          <a:xfrm>
            <a:off x="1441375" y="3375900"/>
            <a:ext cx="4035900" cy="409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Version Decisions continue</a:t>
            </a:r>
            <a:endParaRPr/>
          </a:p>
        </p:txBody>
      </p:sp>
      <p:pic>
        <p:nvPicPr>
          <p:cNvPr id="176" name="Google Shape;176;p26"/>
          <p:cNvPicPr preferRelativeResize="0"/>
          <p:nvPr/>
        </p:nvPicPr>
        <p:blipFill>
          <a:blip r:embed="rId3">
            <a:alphaModFix/>
          </a:blip>
          <a:stretch>
            <a:fillRect/>
          </a:stretch>
        </p:blipFill>
        <p:spPr>
          <a:xfrm>
            <a:off x="152400" y="1170200"/>
            <a:ext cx="8127850" cy="3820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10000"/>
            <a:ext cx="8520600" cy="6078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ctr">
              <a:spcBef>
                <a:spcPts val="0"/>
              </a:spcBef>
              <a:spcAft>
                <a:spcPts val="0"/>
              </a:spcAft>
              <a:buNone/>
            </a:pPr>
            <a:r>
              <a:rPr lang="en"/>
              <a:t>Detailed design for the s</a:t>
            </a:r>
            <a:r>
              <a:rPr lang="en" sz="3000"/>
              <a:t>pecific Layers of 5G</a:t>
            </a:r>
            <a:endParaRPr sz="3000"/>
          </a:p>
        </p:txBody>
      </p:sp>
      <p:pic>
        <p:nvPicPr>
          <p:cNvPr id="182" name="Google Shape;182;p27"/>
          <p:cNvPicPr preferRelativeResize="0"/>
          <p:nvPr/>
        </p:nvPicPr>
        <p:blipFill>
          <a:blip r:embed="rId3">
            <a:alphaModFix/>
          </a:blip>
          <a:stretch>
            <a:fillRect/>
          </a:stretch>
        </p:blipFill>
        <p:spPr>
          <a:xfrm>
            <a:off x="848200" y="1188825"/>
            <a:ext cx="7571725" cy="3448900"/>
          </a:xfrm>
          <a:prstGeom prst="rect">
            <a:avLst/>
          </a:prstGeom>
          <a:noFill/>
          <a:ln>
            <a:noFill/>
          </a:ln>
        </p:spPr>
      </p:pic>
      <p:sp>
        <p:nvSpPr>
          <p:cNvPr id="183" name="Google Shape;183;p27"/>
          <p:cNvSpPr txBox="1"/>
          <p:nvPr/>
        </p:nvSpPr>
        <p:spPr>
          <a:xfrm>
            <a:off x="82750" y="4696125"/>
            <a:ext cx="25860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OUSMANE LIOYD NTUTUME</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PHY Abstraction Layer</a:t>
            </a:r>
            <a:endParaRPr sz="3000"/>
          </a:p>
        </p:txBody>
      </p:sp>
      <p:sp>
        <p:nvSpPr>
          <p:cNvPr id="189" name="Google Shape;189;p28"/>
          <p:cNvSpPr txBox="1"/>
          <p:nvPr>
            <p:ph idx="1" type="body"/>
          </p:nvPr>
        </p:nvSpPr>
        <p:spPr>
          <a:xfrm>
            <a:off x="711350" y="1593175"/>
            <a:ext cx="5269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aven Pro"/>
                <a:ea typeface="Maven Pro"/>
                <a:cs typeface="Maven Pro"/>
                <a:sym typeface="Maven Pro"/>
              </a:rPr>
              <a:t>Benefits	</a:t>
            </a:r>
            <a:endParaRPr>
              <a:latin typeface="Maven Pro"/>
              <a:ea typeface="Maven Pro"/>
              <a:cs typeface="Maven Pro"/>
              <a:sym typeface="Maven Pro"/>
            </a:endParaRPr>
          </a:p>
          <a:p>
            <a:pPr indent="-342900" lvl="0" marL="457200" rtl="0" algn="l">
              <a:spcBef>
                <a:spcPts val="1600"/>
              </a:spcBef>
              <a:spcAft>
                <a:spcPts val="0"/>
              </a:spcAft>
              <a:buSzPts val="1800"/>
              <a:buFont typeface="Maven Pro"/>
              <a:buChar char="●"/>
            </a:pPr>
            <a:r>
              <a:rPr lang="en">
                <a:latin typeface="Maven Pro"/>
                <a:ea typeface="Maven Pro"/>
                <a:cs typeface="Maven Pro"/>
                <a:sym typeface="Maven Pro"/>
              </a:rPr>
              <a:t>Lower</a:t>
            </a:r>
            <a:r>
              <a:rPr lang="en">
                <a:latin typeface="Maven Pro"/>
                <a:ea typeface="Maven Pro"/>
                <a:cs typeface="Maven Pro"/>
                <a:sym typeface="Maven Pro"/>
              </a:rPr>
              <a:t>  </a:t>
            </a:r>
            <a:r>
              <a:rPr lang="en">
                <a:latin typeface="Maven Pro"/>
                <a:ea typeface="Maven Pro"/>
                <a:cs typeface="Maven Pro"/>
                <a:sym typeface="Maven Pro"/>
              </a:rPr>
              <a:t>computational</a:t>
            </a:r>
            <a:r>
              <a:rPr lang="en">
                <a:latin typeface="Maven Pro"/>
                <a:ea typeface="Maven Pro"/>
                <a:cs typeface="Maven Pro"/>
                <a:sym typeface="Maven Pro"/>
              </a:rPr>
              <a:t> </a:t>
            </a:r>
            <a:r>
              <a:rPr lang="en">
                <a:latin typeface="Maven Pro"/>
                <a:ea typeface="Maven Pro"/>
                <a:cs typeface="Maven Pro"/>
                <a:sym typeface="Maven Pro"/>
              </a:rPr>
              <a:t>complexity</a:t>
            </a:r>
            <a:r>
              <a:rPr lang="en">
                <a:latin typeface="Maven Pro"/>
                <a:ea typeface="Maven Pro"/>
                <a:cs typeface="Maven Pro"/>
                <a:sym typeface="Maven Pro"/>
              </a:rPr>
              <a:t> </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Lower  </a:t>
            </a:r>
            <a:r>
              <a:rPr lang="en">
                <a:latin typeface="Maven Pro"/>
                <a:ea typeface="Maven Pro"/>
                <a:cs typeface="Maven Pro"/>
                <a:sym typeface="Maven Pro"/>
              </a:rPr>
              <a:t>simulation</a:t>
            </a:r>
            <a:r>
              <a:rPr lang="en">
                <a:latin typeface="Maven Pro"/>
                <a:ea typeface="Maven Pro"/>
                <a:cs typeface="Maven Pro"/>
                <a:sym typeface="Maven Pro"/>
              </a:rPr>
              <a:t> time </a:t>
            </a:r>
            <a:endParaRPr>
              <a:latin typeface="Maven Pro"/>
              <a:ea typeface="Maven Pro"/>
              <a:cs typeface="Maven Pro"/>
              <a:sym typeface="Maven Pro"/>
            </a:endParaRPr>
          </a:p>
          <a:p>
            <a:pPr indent="0" lvl="0" marL="0" rtl="0" algn="l">
              <a:spcBef>
                <a:spcPts val="1600"/>
              </a:spcBef>
              <a:spcAft>
                <a:spcPts val="0"/>
              </a:spcAft>
              <a:buNone/>
            </a:pPr>
            <a:r>
              <a:rPr lang="en">
                <a:latin typeface="Maven Pro"/>
                <a:ea typeface="Maven Pro"/>
                <a:cs typeface="Maven Pro"/>
                <a:sym typeface="Maven Pro"/>
              </a:rPr>
              <a:t>Relevant</a:t>
            </a:r>
            <a:r>
              <a:rPr lang="en">
                <a:latin typeface="Maven Pro"/>
                <a:ea typeface="Maven Pro"/>
                <a:cs typeface="Maven Pro"/>
                <a:sym typeface="Maven Pro"/>
              </a:rPr>
              <a:t> Functionalities:</a:t>
            </a:r>
            <a:endParaRPr>
              <a:latin typeface="Maven Pro"/>
              <a:ea typeface="Maven Pro"/>
              <a:cs typeface="Maven Pro"/>
              <a:sym typeface="Maven Pro"/>
            </a:endParaRPr>
          </a:p>
          <a:p>
            <a:pPr indent="-342900" lvl="0" marL="457200" rtl="0" algn="l">
              <a:spcBef>
                <a:spcPts val="1600"/>
              </a:spcBef>
              <a:spcAft>
                <a:spcPts val="0"/>
              </a:spcAft>
              <a:buSzPts val="1800"/>
              <a:buFont typeface="Maven Pro"/>
              <a:buChar char="●"/>
            </a:pPr>
            <a:r>
              <a:rPr lang="en">
                <a:latin typeface="Maven Pro"/>
                <a:ea typeface="Maven Pro"/>
                <a:cs typeface="Maven Pro"/>
                <a:sym typeface="Maven Pro"/>
              </a:rPr>
              <a:t>Channel modeling</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Interference modeling:</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 Radio modeling:</a:t>
            </a:r>
            <a:endParaRPr>
              <a:latin typeface="Maven Pro"/>
              <a:ea typeface="Maven Pro"/>
              <a:cs typeface="Maven Pro"/>
              <a:sym typeface="Maven Pro"/>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190" name="Google Shape;190;p28"/>
          <p:cNvSpPr txBox="1"/>
          <p:nvPr/>
        </p:nvSpPr>
        <p:spPr>
          <a:xfrm>
            <a:off x="4489250" y="3806550"/>
            <a:ext cx="20688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OUSMANE LIOYD NTUTUME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layer channeling decomposition</a:t>
            </a:r>
            <a:endParaRPr/>
          </a:p>
        </p:txBody>
      </p:sp>
      <p:sp>
        <p:nvSpPr>
          <p:cNvPr id="196" name="Google Shape;196;p2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aven Pro"/>
              <a:ea typeface="Maven Pro"/>
              <a:cs typeface="Maven Pro"/>
              <a:sym typeface="Maven Pro"/>
            </a:endParaRPr>
          </a:p>
          <a:p>
            <a:pPr indent="-342900" lvl="0" marL="457200" rtl="0" algn="l">
              <a:spcBef>
                <a:spcPts val="1600"/>
              </a:spcBef>
              <a:spcAft>
                <a:spcPts val="0"/>
              </a:spcAft>
              <a:buSzPts val="1800"/>
              <a:buFont typeface="Maven Pro"/>
              <a:buChar char="-"/>
            </a:pPr>
            <a:r>
              <a:rPr lang="en">
                <a:latin typeface="Maven Pro"/>
                <a:ea typeface="Maven Pro"/>
                <a:cs typeface="Maven Pro"/>
                <a:sym typeface="Maven Pro"/>
              </a:rPr>
              <a:t>Downlink channel </a:t>
            </a:r>
            <a:endParaRPr>
              <a:latin typeface="Maven Pro"/>
              <a:ea typeface="Maven Pro"/>
              <a:cs typeface="Maven Pro"/>
              <a:sym typeface="Maven Pro"/>
            </a:endParaRPr>
          </a:p>
          <a:p>
            <a:pPr indent="0" lvl="0" marL="457200" rtl="0" algn="l">
              <a:spcBef>
                <a:spcPts val="1600"/>
              </a:spcBef>
              <a:spcAft>
                <a:spcPts val="0"/>
              </a:spcAft>
              <a:buNone/>
            </a:pPr>
            <a:r>
              <a:t/>
            </a:r>
            <a:endParaRPr>
              <a:latin typeface="Maven Pro"/>
              <a:ea typeface="Maven Pro"/>
              <a:cs typeface="Maven Pro"/>
              <a:sym typeface="Maven Pro"/>
            </a:endParaRPr>
          </a:p>
          <a:p>
            <a:pPr indent="-342900" lvl="0" marL="457200" rtl="0" algn="l">
              <a:spcBef>
                <a:spcPts val="1600"/>
              </a:spcBef>
              <a:spcAft>
                <a:spcPts val="0"/>
              </a:spcAft>
              <a:buSzPts val="1800"/>
              <a:buFont typeface="Maven Pro"/>
              <a:buChar char="-"/>
            </a:pPr>
            <a:r>
              <a:rPr lang="en">
                <a:latin typeface="Maven Pro"/>
                <a:ea typeface="Maven Pro"/>
                <a:cs typeface="Maven Pro"/>
                <a:sym typeface="Maven Pro"/>
              </a:rPr>
              <a:t>Uplink channels </a:t>
            </a:r>
            <a:endParaRPr>
              <a:latin typeface="Maven Pro"/>
              <a:ea typeface="Maven Pro"/>
              <a:cs typeface="Maven Pro"/>
              <a:sym typeface="Maven Pro"/>
            </a:endParaRPr>
          </a:p>
          <a:p>
            <a:pPr indent="0" lvl="0" marL="0" rtl="0" algn="l">
              <a:spcBef>
                <a:spcPts val="1600"/>
              </a:spcBef>
              <a:spcAft>
                <a:spcPts val="1600"/>
              </a:spcAft>
              <a:buNone/>
            </a:pPr>
            <a:r>
              <a:t/>
            </a:r>
            <a:endParaRPr>
              <a:latin typeface="Maven Pro"/>
              <a:ea typeface="Maven Pro"/>
              <a:cs typeface="Maven Pro"/>
              <a:sym typeface="Maven Pro"/>
            </a:endParaRPr>
          </a:p>
        </p:txBody>
      </p:sp>
      <p:pic>
        <p:nvPicPr>
          <p:cNvPr id="197" name="Google Shape;197;p29"/>
          <p:cNvPicPr preferRelativeResize="0"/>
          <p:nvPr/>
        </p:nvPicPr>
        <p:blipFill>
          <a:blip r:embed="rId3">
            <a:alphaModFix/>
          </a:blip>
          <a:stretch>
            <a:fillRect/>
          </a:stretch>
        </p:blipFill>
        <p:spPr>
          <a:xfrm>
            <a:off x="2772175" y="1229875"/>
            <a:ext cx="5358125" cy="3073175"/>
          </a:xfrm>
          <a:prstGeom prst="rect">
            <a:avLst/>
          </a:prstGeom>
          <a:noFill/>
          <a:ln>
            <a:noFill/>
          </a:ln>
        </p:spPr>
      </p:pic>
      <p:sp>
        <p:nvSpPr>
          <p:cNvPr id="198" name="Google Shape;198;p29"/>
          <p:cNvSpPr txBox="1"/>
          <p:nvPr/>
        </p:nvSpPr>
        <p:spPr>
          <a:xfrm>
            <a:off x="372375" y="3951375"/>
            <a:ext cx="19860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OUSMANE LIOYD NTUTUME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Plan</a:t>
            </a:r>
            <a:endParaRPr/>
          </a:p>
        </p:txBody>
      </p:sp>
      <p:sp>
        <p:nvSpPr>
          <p:cNvPr id="204" name="Google Shape;204;p30"/>
          <p:cNvSpPr txBox="1"/>
          <p:nvPr>
            <p:ph idx="1" type="body"/>
          </p:nvPr>
        </p:nvSpPr>
        <p:spPr>
          <a:xfrm>
            <a:off x="0" y="136300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ven Pro"/>
                <a:ea typeface="Maven Pro"/>
                <a:cs typeface="Maven Pro"/>
                <a:sym typeface="Maven Pro"/>
              </a:rPr>
              <a:t>The test are performed through running a command and xml files(emulation)</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Have to run a lot of different settings with test.(Such as area, </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Number of nodes, ue mode, number of cells, time,etc..)</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Try and emulate for longer periods of time.(running test for a </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Short period of time is easy. The longer the simulation time</a:t>
            </a:r>
            <a:endParaRPr sz="1200">
              <a:latin typeface="Maven Pro"/>
              <a:ea typeface="Maven Pro"/>
              <a:cs typeface="Maven Pro"/>
              <a:sym typeface="Maven Pro"/>
            </a:endParaRPr>
          </a:p>
          <a:p>
            <a:pPr indent="0" lvl="0" marL="0" rtl="0" algn="l">
              <a:spcBef>
                <a:spcPts val="1600"/>
              </a:spcBef>
              <a:spcAft>
                <a:spcPts val="0"/>
              </a:spcAft>
              <a:buNone/>
            </a:pPr>
            <a:r>
              <a:rPr lang="en" sz="1200">
                <a:latin typeface="Maven Pro"/>
                <a:ea typeface="Maven Pro"/>
                <a:cs typeface="Maven Pro"/>
                <a:sym typeface="Maven Pro"/>
              </a:rPr>
              <a:t>The higher the SINR and BLER will be causing more problems)</a:t>
            </a:r>
            <a:endParaRPr sz="1200">
              <a:latin typeface="Maven Pro"/>
              <a:ea typeface="Maven Pro"/>
              <a:cs typeface="Maven Pro"/>
              <a:sym typeface="Maven Pro"/>
            </a:endParaRPr>
          </a:p>
          <a:p>
            <a:pPr indent="0" lvl="0" marL="0" rtl="0" algn="l">
              <a:spcBef>
                <a:spcPts val="1600"/>
              </a:spcBef>
              <a:spcAft>
                <a:spcPts val="1600"/>
              </a:spcAft>
              <a:buNone/>
            </a:pPr>
            <a:r>
              <a:t/>
            </a:r>
            <a:endParaRPr/>
          </a:p>
        </p:txBody>
      </p:sp>
      <p:pic>
        <p:nvPicPr>
          <p:cNvPr id="205" name="Google Shape;205;p30"/>
          <p:cNvPicPr preferRelativeResize="0"/>
          <p:nvPr/>
        </p:nvPicPr>
        <p:blipFill rotWithShape="1">
          <a:blip r:embed="rId3">
            <a:alphaModFix/>
          </a:blip>
          <a:srcRect b="4410" l="3379" r="-3380" t="-4410"/>
          <a:stretch/>
        </p:blipFill>
        <p:spPr>
          <a:xfrm>
            <a:off x="4667350" y="1682725"/>
            <a:ext cx="3979527" cy="304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11700" y="410000"/>
            <a:ext cx="85206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Standards and Design Practices </a:t>
            </a:r>
            <a:endParaRPr/>
          </a:p>
        </p:txBody>
      </p:sp>
      <p:sp>
        <p:nvSpPr>
          <p:cNvPr id="211" name="Google Shape;211;p31"/>
          <p:cNvSpPr txBox="1"/>
          <p:nvPr>
            <p:ph idx="1" type="body"/>
          </p:nvPr>
        </p:nvSpPr>
        <p:spPr>
          <a:xfrm>
            <a:off x="1215375" y="1372475"/>
            <a:ext cx="3403200" cy="3388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ven Pro"/>
              <a:buChar char="●"/>
            </a:pPr>
            <a:r>
              <a:rPr lang="en">
                <a:latin typeface="Maven Pro"/>
                <a:ea typeface="Maven Pro"/>
                <a:cs typeface="Maven Pro"/>
                <a:sym typeface="Maven Pro"/>
              </a:rPr>
              <a:t>OAI</a:t>
            </a:r>
            <a:endParaRPr>
              <a:latin typeface="Maven Pro"/>
              <a:ea typeface="Maven Pro"/>
              <a:cs typeface="Maven Pro"/>
              <a:sym typeface="Maven Pro"/>
            </a:endParaRPr>
          </a:p>
          <a:p>
            <a:pPr indent="-304800" lvl="1" marL="914400" rtl="0" algn="l">
              <a:spcBef>
                <a:spcPts val="0"/>
              </a:spcBef>
              <a:spcAft>
                <a:spcPts val="0"/>
              </a:spcAft>
              <a:buSzPts val="1200"/>
              <a:buFont typeface="Maven Pro"/>
              <a:buChar char="○"/>
            </a:pPr>
            <a:r>
              <a:rPr lang="en">
                <a:latin typeface="Maven Pro"/>
                <a:ea typeface="Maven Pro"/>
                <a:cs typeface="Maven Pro"/>
                <a:sym typeface="Maven Pro"/>
              </a:rPr>
              <a:t>Open source application that had previous versions of program on it</a:t>
            </a:r>
            <a:endParaRPr>
              <a:latin typeface="Maven Pro"/>
              <a:ea typeface="Maven Pro"/>
              <a:cs typeface="Maven Pro"/>
              <a:sym typeface="Maven Pro"/>
            </a:endParaRPr>
          </a:p>
          <a:p>
            <a:pPr indent="-304800" lvl="1" marL="914400" rtl="0" algn="l">
              <a:spcBef>
                <a:spcPts val="0"/>
              </a:spcBef>
              <a:spcAft>
                <a:spcPts val="0"/>
              </a:spcAft>
              <a:buSzPts val="1200"/>
              <a:buFont typeface="Maven Pro"/>
              <a:buChar char="○"/>
            </a:pPr>
            <a:r>
              <a:rPr lang="en">
                <a:latin typeface="Maven Pro"/>
                <a:ea typeface="Maven Pro"/>
                <a:cs typeface="Maven Pro"/>
                <a:sym typeface="Maven Pro"/>
              </a:rPr>
              <a:t>The interface needed to run programs using 5G</a:t>
            </a:r>
            <a:endParaRPr>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a:latin typeface="Maven Pro"/>
                <a:ea typeface="Maven Pro"/>
                <a:cs typeface="Maven Pro"/>
                <a:sym typeface="Maven Pro"/>
              </a:rPr>
              <a:t>Git Bash</a:t>
            </a:r>
            <a:endParaRPr>
              <a:latin typeface="Maven Pro"/>
              <a:ea typeface="Maven Pro"/>
              <a:cs typeface="Maven Pro"/>
              <a:sym typeface="Maven Pro"/>
            </a:endParaRPr>
          </a:p>
          <a:p>
            <a:pPr indent="-304800" lvl="1" marL="914400" rtl="0" algn="l">
              <a:spcBef>
                <a:spcPts val="0"/>
              </a:spcBef>
              <a:spcAft>
                <a:spcPts val="0"/>
              </a:spcAft>
              <a:buSzPts val="1200"/>
              <a:buFont typeface="Maven Pro"/>
              <a:buChar char="○"/>
            </a:pPr>
            <a:r>
              <a:rPr lang="en">
                <a:latin typeface="Maven Pro"/>
                <a:ea typeface="Maven Pro"/>
                <a:cs typeface="Maven Pro"/>
                <a:sym typeface="Maven Pro"/>
              </a:rPr>
              <a:t>Git commands used to analyze differences in software and execution methods among the versions</a:t>
            </a:r>
            <a:endParaRPr>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a:latin typeface="Maven Pro"/>
                <a:ea typeface="Maven Pro"/>
                <a:cs typeface="Maven Pro"/>
                <a:sym typeface="Maven Pro"/>
              </a:rPr>
              <a:t>Ubuntu</a:t>
            </a:r>
            <a:endParaRPr>
              <a:latin typeface="Maven Pro"/>
              <a:ea typeface="Maven Pro"/>
              <a:cs typeface="Maven Pro"/>
              <a:sym typeface="Maven Pro"/>
            </a:endParaRPr>
          </a:p>
          <a:p>
            <a:pPr indent="-304800" lvl="1" marL="914400" rtl="0" algn="l">
              <a:spcBef>
                <a:spcPts val="0"/>
              </a:spcBef>
              <a:spcAft>
                <a:spcPts val="0"/>
              </a:spcAft>
              <a:buSzPts val="1200"/>
              <a:buFont typeface="Maven Pro"/>
              <a:buChar char="○"/>
            </a:pPr>
            <a:r>
              <a:rPr lang="en">
                <a:latin typeface="Maven Pro"/>
                <a:ea typeface="Maven Pro"/>
                <a:cs typeface="Maven Pro"/>
                <a:sym typeface="Maven Pro"/>
              </a:rPr>
              <a:t>Open source operating system</a:t>
            </a:r>
            <a:endParaRPr>
              <a:latin typeface="Maven Pro"/>
              <a:ea typeface="Maven Pro"/>
              <a:cs typeface="Maven Pro"/>
              <a:sym typeface="Maven Pro"/>
            </a:endParaRPr>
          </a:p>
          <a:p>
            <a:pPr indent="-304800" lvl="1" marL="914400" rtl="0" algn="l">
              <a:spcBef>
                <a:spcPts val="0"/>
              </a:spcBef>
              <a:spcAft>
                <a:spcPts val="0"/>
              </a:spcAft>
              <a:buSzPts val="1200"/>
              <a:buFont typeface="Maven Pro"/>
              <a:buChar char="○"/>
            </a:pPr>
            <a:r>
              <a:rPr lang="en">
                <a:latin typeface="Maven Pro"/>
                <a:ea typeface="Maven Pro"/>
                <a:cs typeface="Maven Pro"/>
                <a:sym typeface="Maven Pro"/>
              </a:rPr>
              <a:t>Allowed for execution of project’s  .c and XML files</a:t>
            </a:r>
            <a:endParaRPr>
              <a:latin typeface="Maven Pro"/>
              <a:ea typeface="Maven Pro"/>
              <a:cs typeface="Maven Pro"/>
              <a:sym typeface="Maven Pro"/>
            </a:endParaRPr>
          </a:p>
        </p:txBody>
      </p:sp>
      <p:pic>
        <p:nvPicPr>
          <p:cNvPr id="212" name="Google Shape;212;p31"/>
          <p:cNvPicPr preferRelativeResize="0"/>
          <p:nvPr/>
        </p:nvPicPr>
        <p:blipFill>
          <a:blip r:embed="rId3">
            <a:alphaModFix/>
          </a:blip>
          <a:stretch>
            <a:fillRect/>
          </a:stretch>
        </p:blipFill>
        <p:spPr>
          <a:xfrm>
            <a:off x="5711625" y="972825"/>
            <a:ext cx="3403200" cy="1058700"/>
          </a:xfrm>
          <a:prstGeom prst="rect">
            <a:avLst/>
          </a:prstGeom>
          <a:noFill/>
          <a:ln>
            <a:noFill/>
          </a:ln>
        </p:spPr>
      </p:pic>
      <p:pic>
        <p:nvPicPr>
          <p:cNvPr id="213" name="Google Shape;213;p31"/>
          <p:cNvPicPr preferRelativeResize="0"/>
          <p:nvPr/>
        </p:nvPicPr>
        <p:blipFill>
          <a:blip r:embed="rId4">
            <a:alphaModFix/>
          </a:blip>
          <a:stretch>
            <a:fillRect/>
          </a:stretch>
        </p:blipFill>
        <p:spPr>
          <a:xfrm>
            <a:off x="5672350" y="2064876"/>
            <a:ext cx="3403198" cy="3001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862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Project Overview</a:t>
            </a:r>
            <a:endParaRPr sz="3000"/>
          </a:p>
        </p:txBody>
      </p:sp>
      <p:sp>
        <p:nvSpPr>
          <p:cNvPr id="92" name="Google Shape;92;p14"/>
          <p:cNvSpPr txBox="1"/>
          <p:nvPr>
            <p:ph idx="1" type="body"/>
          </p:nvPr>
        </p:nvSpPr>
        <p:spPr>
          <a:xfrm>
            <a:off x="3817350" y="1936250"/>
            <a:ext cx="4740600" cy="233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Maven Pro"/>
              <a:buChar char="●"/>
            </a:pPr>
            <a:r>
              <a:rPr lang="en">
                <a:latin typeface="Maven Pro"/>
                <a:ea typeface="Maven Pro"/>
                <a:cs typeface="Maven Pro"/>
                <a:sym typeface="Maven Pro"/>
              </a:rPr>
              <a:t>OpenAirinterface(OAI) provides open-source (software and hardware) wireless technology platforms</a:t>
            </a:r>
            <a:endParaRPr>
              <a:latin typeface="Maven Pro"/>
              <a:ea typeface="Maven Pro"/>
              <a:cs typeface="Maven Pro"/>
              <a:sym typeface="Maven Pro"/>
            </a:endParaRPr>
          </a:p>
          <a:p>
            <a:pPr indent="-342900" lvl="0" marL="457200" rtl="0" algn="l">
              <a:spcBef>
                <a:spcPts val="0"/>
              </a:spcBef>
              <a:spcAft>
                <a:spcPts val="0"/>
              </a:spcAft>
              <a:buClr>
                <a:schemeClr val="lt1"/>
              </a:buClr>
              <a:buSzPts val="1800"/>
              <a:buFont typeface="Maven Pro"/>
              <a:buChar char="●"/>
            </a:pPr>
            <a:r>
              <a:rPr lang="en">
                <a:latin typeface="Maven Pro"/>
                <a:ea typeface="Maven Pro"/>
                <a:cs typeface="Maven Pro"/>
                <a:sym typeface="Maven Pro"/>
              </a:rPr>
              <a:t>We will implement Physical Abstraction layer into new branch</a:t>
            </a:r>
            <a:endParaRPr>
              <a:latin typeface="Maven Pro"/>
              <a:ea typeface="Maven Pro"/>
              <a:cs typeface="Maven Pro"/>
              <a:sym typeface="Maven Pro"/>
            </a:endParaRPr>
          </a:p>
          <a:p>
            <a:pPr indent="0" lvl="0" marL="457200" rtl="0" algn="l">
              <a:spcBef>
                <a:spcPts val="0"/>
              </a:spcBef>
              <a:spcAft>
                <a:spcPts val="0"/>
              </a:spcAft>
              <a:buNone/>
            </a:pPr>
            <a:r>
              <a:t/>
            </a:r>
            <a:endParaRPr>
              <a:latin typeface="Maven Pro"/>
              <a:ea typeface="Maven Pro"/>
              <a:cs typeface="Maven Pro"/>
              <a:sym typeface="Maven Pro"/>
            </a:endParaRPr>
          </a:p>
          <a:p>
            <a:pPr indent="0" lvl="0" marL="0" rtl="0" algn="l">
              <a:spcBef>
                <a:spcPts val="0"/>
              </a:spcBef>
              <a:spcAft>
                <a:spcPts val="1600"/>
              </a:spcAft>
              <a:buNone/>
            </a:pPr>
            <a:r>
              <a:t/>
            </a:r>
            <a:endParaRPr/>
          </a:p>
        </p:txBody>
      </p:sp>
      <p:pic>
        <p:nvPicPr>
          <p:cNvPr id="93" name="Google Shape;93;p14"/>
          <p:cNvPicPr preferRelativeResize="0"/>
          <p:nvPr/>
        </p:nvPicPr>
        <p:blipFill rotWithShape="1">
          <a:blip r:embed="rId3">
            <a:alphaModFix/>
          </a:blip>
          <a:srcRect b="0" l="0" r="0" t="0"/>
          <a:stretch/>
        </p:blipFill>
        <p:spPr>
          <a:xfrm>
            <a:off x="232525" y="1936250"/>
            <a:ext cx="3431649" cy="22369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Contributions</a:t>
            </a:r>
            <a:endParaRPr/>
          </a:p>
        </p:txBody>
      </p:sp>
      <p:sp>
        <p:nvSpPr>
          <p:cNvPr id="219" name="Google Shape;219;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aven Pro"/>
                <a:ea typeface="Maven Pro"/>
                <a:cs typeface="Maven Pro"/>
                <a:sym typeface="Maven Pro"/>
              </a:rPr>
              <a:t>DaZhawn Davis - Chief Engineer </a:t>
            </a:r>
            <a:endParaRPr>
              <a:latin typeface="Maven Pro"/>
              <a:ea typeface="Maven Pro"/>
              <a:cs typeface="Maven Pro"/>
              <a:sym typeface="Maven Pro"/>
            </a:endParaRPr>
          </a:p>
          <a:p>
            <a:pPr indent="0" lvl="0" marL="0" rtl="0" algn="ctr">
              <a:spcBef>
                <a:spcPts val="1600"/>
              </a:spcBef>
              <a:spcAft>
                <a:spcPts val="0"/>
              </a:spcAft>
              <a:buNone/>
            </a:pPr>
            <a:r>
              <a:rPr lang="en">
                <a:latin typeface="Maven Pro"/>
                <a:ea typeface="Maven Pro"/>
                <a:cs typeface="Maven Pro"/>
                <a:sym typeface="Maven Pro"/>
              </a:rPr>
              <a:t>Andrew Whitehead - Test Engineer</a:t>
            </a:r>
            <a:endParaRPr>
              <a:latin typeface="Maven Pro"/>
              <a:ea typeface="Maven Pro"/>
              <a:cs typeface="Maven Pro"/>
              <a:sym typeface="Maven Pro"/>
            </a:endParaRPr>
          </a:p>
          <a:p>
            <a:pPr indent="0" lvl="0" marL="0" rtl="0" algn="ctr">
              <a:spcBef>
                <a:spcPts val="1600"/>
              </a:spcBef>
              <a:spcAft>
                <a:spcPts val="0"/>
              </a:spcAft>
              <a:buNone/>
            </a:pPr>
            <a:r>
              <a:rPr lang="en">
                <a:latin typeface="Maven Pro"/>
                <a:ea typeface="Maven Pro"/>
                <a:cs typeface="Maven Pro"/>
                <a:sym typeface="Maven Pro"/>
              </a:rPr>
              <a:t>Nolan Cardona - Report Manager</a:t>
            </a:r>
            <a:endParaRPr>
              <a:latin typeface="Maven Pro"/>
              <a:ea typeface="Maven Pro"/>
              <a:cs typeface="Maven Pro"/>
              <a:sym typeface="Maven Pro"/>
            </a:endParaRPr>
          </a:p>
          <a:p>
            <a:pPr indent="0" lvl="0" marL="0" rtl="0" algn="ctr">
              <a:spcBef>
                <a:spcPts val="1600"/>
              </a:spcBef>
              <a:spcAft>
                <a:spcPts val="0"/>
              </a:spcAft>
              <a:buNone/>
            </a:pPr>
            <a:r>
              <a:rPr lang="en">
                <a:latin typeface="Maven Pro"/>
                <a:ea typeface="Maven Pro"/>
                <a:cs typeface="Maven Pro"/>
                <a:sym typeface="Maven Pro"/>
              </a:rPr>
              <a:t>Rohan Willis - Informational Specialist</a:t>
            </a:r>
            <a:endParaRPr>
              <a:latin typeface="Maven Pro"/>
              <a:ea typeface="Maven Pro"/>
              <a:cs typeface="Maven Pro"/>
              <a:sym typeface="Maven Pro"/>
            </a:endParaRPr>
          </a:p>
          <a:p>
            <a:pPr indent="0" lvl="0" marL="0" rtl="0" algn="ctr">
              <a:spcBef>
                <a:spcPts val="1600"/>
              </a:spcBef>
              <a:spcAft>
                <a:spcPts val="1600"/>
              </a:spcAft>
              <a:buNone/>
            </a:pPr>
            <a:r>
              <a:rPr lang="en">
                <a:latin typeface="Maven Pro"/>
                <a:ea typeface="Maven Pro"/>
                <a:cs typeface="Maven Pro"/>
                <a:sym typeface="Maven Pro"/>
              </a:rPr>
              <a:t>Ousmane Lioyd Ntutume - research manager</a:t>
            </a:r>
            <a:endParaRPr>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3"/>
          <p:cNvSpPr txBox="1"/>
          <p:nvPr>
            <p:ph idx="1" type="subTitle"/>
          </p:nvPr>
        </p:nvSpPr>
        <p:spPr>
          <a:xfrm>
            <a:off x="146125" y="3029575"/>
            <a:ext cx="5124000" cy="180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latin typeface="Maven Pro"/>
                <a:ea typeface="Maven Pro"/>
                <a:cs typeface="Maven Pro"/>
                <a:sym typeface="Maven Pro"/>
              </a:rPr>
              <a:t>Team 35:</a:t>
            </a:r>
            <a:endParaRPr sz="1600" u="sng">
              <a:latin typeface="Maven Pro"/>
              <a:ea typeface="Maven Pro"/>
              <a:cs typeface="Maven Pro"/>
              <a:sym typeface="Maven Pro"/>
            </a:endParaRPr>
          </a:p>
          <a:p>
            <a:pPr indent="0" lvl="0" marL="0" rtl="0" algn="l">
              <a:spcBef>
                <a:spcPts val="0"/>
              </a:spcBef>
              <a:spcAft>
                <a:spcPts val="0"/>
              </a:spcAft>
              <a:buNone/>
            </a:pPr>
            <a:r>
              <a:rPr lang="en" sz="1600">
                <a:latin typeface="Maven Pro"/>
                <a:ea typeface="Maven Pro"/>
                <a:cs typeface="Maven Pro"/>
                <a:sym typeface="Maven Pro"/>
              </a:rPr>
              <a:t>Andrew Whitehead, Dazhawn Davis, Ousmane Ntutume, Nolan Cardona, Rohan Willis</a:t>
            </a:r>
            <a:endParaRPr sz="1600">
              <a:latin typeface="Maven Pro"/>
              <a:ea typeface="Maven Pro"/>
              <a:cs typeface="Maven Pro"/>
              <a:sym typeface="Maven Pro"/>
            </a:endParaRPr>
          </a:p>
          <a:p>
            <a:pPr indent="0" lvl="0" marL="0" rtl="0" algn="l">
              <a:spcBef>
                <a:spcPts val="0"/>
              </a:spcBef>
              <a:spcAft>
                <a:spcPts val="0"/>
              </a:spcAft>
              <a:buNone/>
            </a:pPr>
            <a:r>
              <a:rPr lang="en" sz="1600">
                <a:latin typeface="Maven Pro"/>
                <a:ea typeface="Maven Pro"/>
                <a:cs typeface="Maven Pro"/>
                <a:sym typeface="Maven Pro"/>
              </a:rPr>
              <a:t>Website:</a:t>
            </a:r>
            <a:r>
              <a:rPr lang="en" sz="1600">
                <a:latin typeface="Nunito"/>
                <a:ea typeface="Nunito"/>
                <a:cs typeface="Nunito"/>
                <a:sym typeface="Nunito"/>
              </a:rPr>
              <a:t> </a:t>
            </a:r>
            <a:r>
              <a:rPr lang="en" sz="1600" u="sng">
                <a:solidFill>
                  <a:schemeClr val="accent5"/>
                </a:solidFill>
                <a:latin typeface="Maven Pro"/>
                <a:ea typeface="Maven Pro"/>
                <a:cs typeface="Maven Pro"/>
                <a:sym typeface="Maven Pro"/>
                <a:hlinkClick r:id="rId3"/>
              </a:rPr>
              <a:t>https://sdmay20-35.sd.ece.iastate.edu/</a:t>
            </a:r>
            <a:endParaRPr sz="1600">
              <a:latin typeface="Maven Pro"/>
              <a:ea typeface="Maven Pro"/>
              <a:cs typeface="Maven Pro"/>
              <a:sym typeface="Maven Pro"/>
            </a:endParaRPr>
          </a:p>
          <a:p>
            <a:pPr indent="0" lvl="0" marL="0" rtl="0" algn="l">
              <a:spcBef>
                <a:spcPts val="0"/>
              </a:spcBef>
              <a:spcAft>
                <a:spcPts val="0"/>
              </a:spcAft>
              <a:buNone/>
            </a:pPr>
            <a:r>
              <a:rPr lang="en" sz="1600">
                <a:solidFill>
                  <a:srgbClr val="FFFFFF"/>
                </a:solidFill>
                <a:latin typeface="Maven Pro"/>
                <a:ea typeface="Maven Pro"/>
                <a:cs typeface="Maven Pro"/>
                <a:sym typeface="Maven Pro"/>
              </a:rPr>
              <a:t>Advisor/Client: Hongwei Zhang, Mattias </a:t>
            </a:r>
            <a:endParaRPr sz="1600">
              <a:latin typeface="Maven Pro"/>
              <a:ea typeface="Maven Pro"/>
              <a:cs typeface="Maven Pro"/>
              <a:sym typeface="Maven Pr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Clr>
                <a:srgbClr val="000000"/>
              </a:buClr>
              <a:buSzPts val="1600"/>
              <a:buFont typeface="Arial"/>
              <a:buNone/>
            </a:pPr>
            <a:r>
              <a:t/>
            </a:r>
            <a:endParaRPr sz="1600">
              <a:latin typeface="Nunito"/>
              <a:ea typeface="Nunito"/>
              <a:cs typeface="Nunito"/>
              <a:sym typeface="Nunito"/>
            </a:endParaRPr>
          </a:p>
        </p:txBody>
      </p:sp>
      <p:sp>
        <p:nvSpPr>
          <p:cNvPr id="225" name="Google Shape;225;p33"/>
          <p:cNvSpPr/>
          <p:nvPr/>
        </p:nvSpPr>
        <p:spPr>
          <a:xfrm>
            <a:off x="3770350" y="1760004"/>
            <a:ext cx="4912621" cy="895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Project Plan</a:t>
            </a:r>
            <a:endParaRPr sz="3000"/>
          </a:p>
        </p:txBody>
      </p:sp>
      <p:sp>
        <p:nvSpPr>
          <p:cNvPr id="99" name="Google Shape;99;p15"/>
          <p:cNvSpPr txBox="1"/>
          <p:nvPr>
            <p:ph idx="1" type="body"/>
          </p:nvPr>
        </p:nvSpPr>
        <p:spPr>
          <a:xfrm>
            <a:off x="1069900" y="1186575"/>
            <a:ext cx="5059800" cy="2911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Maven Pro"/>
                <a:ea typeface="Maven Pro"/>
                <a:cs typeface="Maven Pro"/>
                <a:sym typeface="Maven Pro"/>
              </a:rPr>
              <a:t>Important Tasks:</a:t>
            </a:r>
            <a:endParaRPr>
              <a:latin typeface="Maven Pro"/>
              <a:ea typeface="Maven Pro"/>
              <a:cs typeface="Maven Pro"/>
              <a:sym typeface="Maven Pro"/>
            </a:endParaRPr>
          </a:p>
          <a:p>
            <a:pPr indent="-342900" lvl="0" marL="457200" rtl="0" algn="l">
              <a:lnSpc>
                <a:spcPct val="150000"/>
              </a:lnSpc>
              <a:spcBef>
                <a:spcPts val="1600"/>
              </a:spcBef>
              <a:spcAft>
                <a:spcPts val="0"/>
              </a:spcAft>
              <a:buSzPts val="1800"/>
              <a:buFont typeface="Maven Pro"/>
              <a:buChar char="●"/>
            </a:pPr>
            <a:r>
              <a:rPr lang="en">
                <a:latin typeface="Maven Pro"/>
                <a:ea typeface="Maven Pro"/>
                <a:cs typeface="Maven Pro"/>
                <a:sym typeface="Maven Pro"/>
              </a:rPr>
              <a:t>Task 1: Research 5G networking </a:t>
            </a:r>
            <a:endParaRPr>
              <a:latin typeface="Maven Pro"/>
              <a:ea typeface="Maven Pro"/>
              <a:cs typeface="Maven Pro"/>
              <a:sym typeface="Maven Pro"/>
            </a:endParaRPr>
          </a:p>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2: Install necessary software (Ubuntu and </a:t>
            </a:r>
            <a:r>
              <a:rPr lang="en">
                <a:latin typeface="Maven Pro"/>
                <a:ea typeface="Maven Pro"/>
                <a:cs typeface="Maven Pro"/>
                <a:sym typeface="Maven Pro"/>
              </a:rPr>
              <a:t>Virtualbox</a:t>
            </a:r>
            <a:r>
              <a:rPr lang="en">
                <a:latin typeface="Maven Pro"/>
                <a:ea typeface="Maven Pro"/>
                <a:cs typeface="Maven Pro"/>
                <a:sym typeface="Maven Pro"/>
              </a:rPr>
              <a:t>)</a:t>
            </a:r>
            <a:endParaRPr>
              <a:latin typeface="Maven Pro"/>
              <a:ea typeface="Maven Pro"/>
              <a:cs typeface="Maven Pro"/>
              <a:sym typeface="Maven Pro"/>
            </a:endParaRPr>
          </a:p>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3: Practice conducting simulations of the template and provided code in OpenAirInterface repository</a:t>
            </a:r>
            <a:endParaRPr>
              <a:latin typeface="Maven Pro"/>
              <a:ea typeface="Maven Pro"/>
              <a:cs typeface="Maven Pro"/>
              <a:sym typeface="Maven Pro"/>
            </a:endParaRPr>
          </a:p>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4: Document results</a:t>
            </a:r>
            <a:endParaRPr>
              <a:latin typeface="Maven Pro"/>
              <a:ea typeface="Maven Pro"/>
              <a:cs typeface="Maven Pro"/>
              <a:sym typeface="Maven Pro"/>
            </a:endParaRPr>
          </a:p>
        </p:txBody>
      </p:sp>
      <p:pic>
        <p:nvPicPr>
          <p:cNvPr id="100" name="Google Shape;100;p15"/>
          <p:cNvPicPr preferRelativeResize="0"/>
          <p:nvPr/>
        </p:nvPicPr>
        <p:blipFill>
          <a:blip r:embed="rId3">
            <a:alphaModFix/>
          </a:blip>
          <a:stretch>
            <a:fillRect/>
          </a:stretch>
        </p:blipFill>
        <p:spPr>
          <a:xfrm>
            <a:off x="6357325" y="1793200"/>
            <a:ext cx="2260725" cy="2260725"/>
          </a:xfrm>
          <a:prstGeom prst="rect">
            <a:avLst/>
          </a:prstGeom>
          <a:noFill/>
          <a:ln>
            <a:noFill/>
          </a:ln>
        </p:spPr>
      </p:pic>
      <p:sp>
        <p:nvSpPr>
          <p:cNvPr id="101" name="Google Shape;101;p15"/>
          <p:cNvSpPr txBox="1"/>
          <p:nvPr/>
        </p:nvSpPr>
        <p:spPr>
          <a:xfrm>
            <a:off x="7116600" y="160400"/>
            <a:ext cx="73482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2" name="Google Shape;102;p15"/>
          <p:cNvSpPr txBox="1"/>
          <p:nvPr/>
        </p:nvSpPr>
        <p:spPr>
          <a:xfrm>
            <a:off x="6839375" y="124125"/>
            <a:ext cx="2260800" cy="7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OUSMANE LIOYD NTUTUME</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Project Plan - CONT.</a:t>
            </a:r>
            <a:endParaRPr sz="3000"/>
          </a:p>
        </p:txBody>
      </p:sp>
      <p:sp>
        <p:nvSpPr>
          <p:cNvPr id="108" name="Google Shape;108;p16"/>
          <p:cNvSpPr txBox="1"/>
          <p:nvPr>
            <p:ph idx="1" type="body"/>
          </p:nvPr>
        </p:nvSpPr>
        <p:spPr>
          <a:xfrm>
            <a:off x="1064500" y="1198900"/>
            <a:ext cx="4574400" cy="291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5: Isolate differences of version v0.5.2 and v1.1.0</a:t>
            </a:r>
            <a:endParaRPr>
              <a:latin typeface="Maven Pro"/>
              <a:ea typeface="Maven Pro"/>
              <a:cs typeface="Maven Pro"/>
              <a:sym typeface="Maven Pro"/>
            </a:endParaRPr>
          </a:p>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6: Using found differences and research done, implement the PHY abstraction layer </a:t>
            </a:r>
            <a:endParaRPr>
              <a:latin typeface="Maven Pro"/>
              <a:ea typeface="Maven Pro"/>
              <a:cs typeface="Maven Pro"/>
              <a:sym typeface="Maven Pro"/>
            </a:endParaRPr>
          </a:p>
          <a:p>
            <a:pPr indent="-342900" lvl="0" marL="457200" rtl="0" algn="l">
              <a:lnSpc>
                <a:spcPct val="150000"/>
              </a:lnSpc>
              <a:spcBef>
                <a:spcPts val="0"/>
              </a:spcBef>
              <a:spcAft>
                <a:spcPts val="0"/>
              </a:spcAft>
              <a:buSzPts val="1800"/>
              <a:buFont typeface="Maven Pro"/>
              <a:buChar char="●"/>
            </a:pPr>
            <a:r>
              <a:rPr lang="en">
                <a:latin typeface="Maven Pro"/>
                <a:ea typeface="Maven Pro"/>
                <a:cs typeface="Maven Pro"/>
                <a:sym typeface="Maven Pro"/>
              </a:rPr>
              <a:t>Task 7:  Test speed of emulation and improve if needed</a:t>
            </a:r>
            <a:endParaRPr>
              <a:latin typeface="Maven Pro"/>
              <a:ea typeface="Maven Pro"/>
              <a:cs typeface="Maven Pro"/>
              <a:sym typeface="Maven Pro"/>
            </a:endParaRPr>
          </a:p>
        </p:txBody>
      </p:sp>
      <p:pic>
        <p:nvPicPr>
          <p:cNvPr id="109" name="Google Shape;109;p16"/>
          <p:cNvPicPr preferRelativeResize="0"/>
          <p:nvPr/>
        </p:nvPicPr>
        <p:blipFill>
          <a:blip r:embed="rId3">
            <a:alphaModFix/>
          </a:blip>
          <a:stretch>
            <a:fillRect/>
          </a:stretch>
        </p:blipFill>
        <p:spPr>
          <a:xfrm>
            <a:off x="6144900" y="1899400"/>
            <a:ext cx="2260725" cy="226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1297500" y="56822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2800"/>
              <a:buFont typeface="Arial"/>
              <a:buNone/>
            </a:pPr>
            <a:r>
              <a:rPr lang="en" sz="3000">
                <a:latin typeface="Maven Pro"/>
                <a:ea typeface="Maven Pro"/>
                <a:cs typeface="Maven Pro"/>
                <a:sym typeface="Maven Pro"/>
              </a:rPr>
              <a:t>Expected end product and Deliverables</a:t>
            </a:r>
            <a:endParaRPr sz="3000">
              <a:latin typeface="Maven Pro"/>
              <a:ea typeface="Maven Pro"/>
              <a:cs typeface="Maven Pro"/>
              <a:sym typeface="Maven Pro"/>
            </a:endParaRPr>
          </a:p>
        </p:txBody>
      </p:sp>
      <p:sp>
        <p:nvSpPr>
          <p:cNvPr id="115" name="Google Shape;115;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Clr>
                <a:srgbClr val="000000"/>
              </a:buClr>
              <a:buSzPts val="1300"/>
              <a:buFont typeface="Arial"/>
              <a:buNone/>
            </a:pPr>
            <a:r>
              <a:rPr lang="en">
                <a:latin typeface="Maven Pro"/>
                <a:ea typeface="Maven Pro"/>
                <a:cs typeface="Maven Pro"/>
                <a:sym typeface="Maven Pro"/>
              </a:rPr>
              <a:t>As we complete this project, we are expected to provide our client with:</a:t>
            </a:r>
            <a:endParaRPr>
              <a:latin typeface="Maven Pro"/>
              <a:ea typeface="Maven Pro"/>
              <a:cs typeface="Maven Pro"/>
              <a:sym typeface="Maven Pro"/>
            </a:endParaRPr>
          </a:p>
          <a:p>
            <a:pPr indent="-342900" lvl="0" marL="457200" rtl="0" algn="l">
              <a:lnSpc>
                <a:spcPct val="115000"/>
              </a:lnSpc>
              <a:spcBef>
                <a:spcPts val="1600"/>
              </a:spcBef>
              <a:spcAft>
                <a:spcPts val="0"/>
              </a:spcAft>
              <a:buClr>
                <a:schemeClr val="lt1"/>
              </a:buClr>
              <a:buSzPts val="1800"/>
              <a:buFont typeface="Maven Pro"/>
              <a:buChar char="●"/>
            </a:pPr>
            <a:r>
              <a:rPr lang="en">
                <a:latin typeface="Maven Pro"/>
                <a:ea typeface="Maven Pro"/>
                <a:cs typeface="Maven Pro"/>
                <a:sym typeface="Maven Pro"/>
              </a:rPr>
              <a:t>Demonstration and performance evaluation of existing OpenAirInterface simulation/emulation systems</a:t>
            </a:r>
            <a:endParaRPr>
              <a:latin typeface="Maven Pro"/>
              <a:ea typeface="Maven Pro"/>
              <a:cs typeface="Maven Pro"/>
              <a:sym typeface="Maven Pro"/>
            </a:endParaRPr>
          </a:p>
          <a:p>
            <a:pPr indent="-342900" lvl="0" marL="457200" rtl="0" algn="l">
              <a:lnSpc>
                <a:spcPct val="115000"/>
              </a:lnSpc>
              <a:spcBef>
                <a:spcPts val="1600"/>
              </a:spcBef>
              <a:spcAft>
                <a:spcPts val="0"/>
              </a:spcAft>
              <a:buClr>
                <a:schemeClr val="lt1"/>
              </a:buClr>
              <a:buSzPts val="1800"/>
              <a:buFont typeface="Maven Pro"/>
              <a:buChar char="●"/>
            </a:pPr>
            <a:r>
              <a:rPr lang="en">
                <a:latin typeface="Maven Pro"/>
                <a:ea typeface="Maven Pro"/>
                <a:cs typeface="Maven Pro"/>
                <a:sym typeface="Maven Pro"/>
              </a:rPr>
              <a:t>Detailed design and implementation of the Physical Layer Abstraction </a:t>
            </a:r>
            <a:endParaRPr>
              <a:latin typeface="Maven Pro"/>
              <a:ea typeface="Maven Pro"/>
              <a:cs typeface="Maven Pro"/>
              <a:sym typeface="Maven Pro"/>
            </a:endParaRPr>
          </a:p>
          <a:p>
            <a:pPr indent="-342900" lvl="0" marL="457200" rtl="0" algn="l">
              <a:lnSpc>
                <a:spcPct val="115000"/>
              </a:lnSpc>
              <a:spcBef>
                <a:spcPts val="1000"/>
              </a:spcBef>
              <a:spcAft>
                <a:spcPts val="0"/>
              </a:spcAft>
              <a:buClr>
                <a:schemeClr val="lt1"/>
              </a:buClr>
              <a:buSzPts val="1800"/>
              <a:buFont typeface="Maven Pro"/>
              <a:buChar char="●"/>
            </a:pPr>
            <a:r>
              <a:rPr lang="en">
                <a:latin typeface="Maven Pro"/>
                <a:ea typeface="Maven Pro"/>
                <a:cs typeface="Maven Pro"/>
                <a:sym typeface="Maven Pro"/>
              </a:rPr>
              <a:t>Operation of efficient device-to-device communication, as well as the use of the enhanced system for studying 5G wireless solutions </a:t>
            </a:r>
            <a:endParaRPr>
              <a:latin typeface="Maven Pro"/>
              <a:ea typeface="Maven Pro"/>
              <a:cs typeface="Maven Pro"/>
              <a:sym typeface="Maven Pro"/>
            </a:endParaRPr>
          </a:p>
          <a:p>
            <a:pPr indent="0" lvl="0" marL="0" rtl="0" algn="l">
              <a:spcBef>
                <a:spcPts val="1000"/>
              </a:spcBef>
              <a:spcAft>
                <a:spcPts val="1600"/>
              </a:spcAft>
              <a:buNone/>
            </a:pPr>
            <a:r>
              <a:t/>
            </a:r>
            <a:endParaRPr>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Maven Pro"/>
                <a:ea typeface="Maven Pro"/>
                <a:cs typeface="Maven Pro"/>
                <a:sym typeface="Maven Pro"/>
              </a:rPr>
              <a:t>What is 5G</a:t>
            </a:r>
            <a:endParaRPr sz="3000">
              <a:latin typeface="Maven Pro"/>
              <a:ea typeface="Maven Pro"/>
              <a:cs typeface="Maven Pro"/>
              <a:sym typeface="Maven Pro"/>
            </a:endParaRPr>
          </a:p>
        </p:txBody>
      </p:sp>
      <p:sp>
        <p:nvSpPr>
          <p:cNvPr id="121" name="Google Shape;121;p18"/>
          <p:cNvSpPr txBox="1"/>
          <p:nvPr>
            <p:ph idx="1" type="body"/>
          </p:nvPr>
        </p:nvSpPr>
        <p:spPr>
          <a:xfrm>
            <a:off x="450000" y="1353250"/>
            <a:ext cx="7038900" cy="2911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600">
                <a:solidFill>
                  <a:srgbClr val="FFFFFF"/>
                </a:solidFill>
                <a:latin typeface="Times New Roman"/>
                <a:ea typeface="Times New Roman"/>
                <a:cs typeface="Times New Roman"/>
                <a:sym typeface="Times New Roman"/>
              </a:rPr>
              <a:t>5G is the next generation of mobile broadband that will eventually replace, or at least augment, your 4G LTE connection. With 5G, you’ll see exponentially faster download and upload speeds. Latency, or the time it takes devices to communicate with the wireless networks, will also drastically decrease.</a:t>
            </a:r>
            <a:endParaRPr sz="1600">
              <a:solidFill>
                <a:srgbClr val="FFFFFF"/>
              </a:solidFill>
              <a:latin typeface="Times New Roman"/>
              <a:ea typeface="Times New Roman"/>
              <a:cs typeface="Times New Roman"/>
              <a:sym typeface="Times New Roman"/>
            </a:endParaRPr>
          </a:p>
          <a:p>
            <a:pPr indent="0" lvl="0" marL="0" rtl="0" algn="l">
              <a:spcBef>
                <a:spcPts val="1200"/>
              </a:spcBef>
              <a:spcAft>
                <a:spcPts val="0"/>
              </a:spcAft>
              <a:buNone/>
            </a:pPr>
            <a:r>
              <a:rPr lang="en" sz="1600">
                <a:solidFill>
                  <a:srgbClr val="FFFFFF"/>
                </a:solidFill>
                <a:latin typeface="Times New Roman"/>
                <a:ea typeface="Times New Roman"/>
                <a:cs typeface="Times New Roman"/>
                <a:sym typeface="Times New Roman"/>
              </a:rPr>
              <a:t>Offer significantly faster data speeds.</a:t>
            </a:r>
            <a:endParaRPr sz="1600">
              <a:solidFill>
                <a:srgbClr val="FFFFFF"/>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122" name="Google Shape;122;p18"/>
          <p:cNvPicPr preferRelativeResize="0"/>
          <p:nvPr/>
        </p:nvPicPr>
        <p:blipFill>
          <a:blip r:embed="rId3">
            <a:alphaModFix/>
          </a:blip>
          <a:stretch>
            <a:fillRect/>
          </a:stretch>
        </p:blipFill>
        <p:spPr>
          <a:xfrm>
            <a:off x="1438350" y="1192500"/>
            <a:ext cx="6508522" cy="307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Importance/Impact of 5G Systems</a:t>
            </a:r>
            <a:endParaRPr sz="3000"/>
          </a:p>
        </p:txBody>
      </p:sp>
      <p:pic>
        <p:nvPicPr>
          <p:cNvPr id="128" name="Google Shape;128;p19"/>
          <p:cNvPicPr preferRelativeResize="0"/>
          <p:nvPr/>
        </p:nvPicPr>
        <p:blipFill>
          <a:blip r:embed="rId3">
            <a:alphaModFix/>
          </a:blip>
          <a:stretch>
            <a:fillRect/>
          </a:stretch>
        </p:blipFill>
        <p:spPr>
          <a:xfrm>
            <a:off x="4503425" y="2323685"/>
            <a:ext cx="1667276" cy="496119"/>
          </a:xfrm>
          <a:prstGeom prst="rect">
            <a:avLst/>
          </a:prstGeom>
          <a:noFill/>
          <a:ln>
            <a:noFill/>
          </a:ln>
        </p:spPr>
      </p:pic>
      <p:pic>
        <p:nvPicPr>
          <p:cNvPr id="129" name="Google Shape;129;p19"/>
          <p:cNvPicPr preferRelativeResize="0"/>
          <p:nvPr/>
        </p:nvPicPr>
        <p:blipFill rotWithShape="1">
          <a:blip r:embed="rId4">
            <a:alphaModFix/>
          </a:blip>
          <a:srcRect b="18303" l="12525" r="14052" t="34057"/>
          <a:stretch/>
        </p:blipFill>
        <p:spPr>
          <a:xfrm>
            <a:off x="6490525" y="2235800"/>
            <a:ext cx="2256474" cy="823574"/>
          </a:xfrm>
          <a:prstGeom prst="rect">
            <a:avLst/>
          </a:prstGeom>
          <a:noFill/>
          <a:ln>
            <a:noFill/>
          </a:ln>
        </p:spPr>
      </p:pic>
      <p:pic>
        <p:nvPicPr>
          <p:cNvPr id="130" name="Google Shape;130;p19"/>
          <p:cNvPicPr preferRelativeResize="0"/>
          <p:nvPr/>
        </p:nvPicPr>
        <p:blipFill>
          <a:blip r:embed="rId5">
            <a:alphaModFix/>
          </a:blip>
          <a:stretch>
            <a:fillRect/>
          </a:stretch>
        </p:blipFill>
        <p:spPr>
          <a:xfrm>
            <a:off x="5515075" y="3283798"/>
            <a:ext cx="2678125" cy="1430100"/>
          </a:xfrm>
          <a:prstGeom prst="rect">
            <a:avLst/>
          </a:prstGeom>
          <a:noFill/>
          <a:ln>
            <a:noFill/>
          </a:ln>
        </p:spPr>
      </p:pic>
      <p:sp>
        <p:nvSpPr>
          <p:cNvPr id="131" name="Google Shape;131;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600">
                <a:solidFill>
                  <a:srgbClr val="000000"/>
                </a:solidFill>
                <a:latin typeface="Maven Pro"/>
                <a:ea typeface="Maven Pro"/>
                <a:cs typeface="Maven Pro"/>
                <a:sym typeface="Maven Pro"/>
              </a:rPr>
              <a:t>It has the potential to transform the lives of people around the world.</a:t>
            </a:r>
            <a:endParaRPr sz="1600">
              <a:solidFill>
                <a:srgbClr val="000000"/>
              </a:solidFill>
              <a:latin typeface="Maven Pro"/>
              <a:ea typeface="Maven Pro"/>
              <a:cs typeface="Maven Pro"/>
              <a:sym typeface="Maven Pro"/>
            </a:endParaRPr>
          </a:p>
          <a:p>
            <a:pPr indent="-317500" lvl="0" marL="457200" rtl="0" algn="l">
              <a:spcBef>
                <a:spcPts val="120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Common uses</a:t>
            </a:r>
            <a:endParaRPr sz="1400">
              <a:solidFill>
                <a:srgbClr val="000000"/>
              </a:solidFill>
              <a:latin typeface="Maven Pro"/>
              <a:ea typeface="Maven Pro"/>
              <a:cs typeface="Maven Pro"/>
              <a:sym typeface="Maven Pro"/>
            </a:endParaRPr>
          </a:p>
          <a:p>
            <a:pPr indent="-317500" lvl="1" marL="9144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Autonomous vehicles</a:t>
            </a:r>
            <a:endParaRPr sz="1400">
              <a:solidFill>
                <a:srgbClr val="000000"/>
              </a:solidFill>
              <a:latin typeface="Maven Pro"/>
              <a:ea typeface="Maven Pro"/>
              <a:cs typeface="Maven Pro"/>
              <a:sym typeface="Maven Pro"/>
            </a:endParaRPr>
          </a:p>
          <a:p>
            <a:pPr indent="-317500" lvl="1" marL="9144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Cable Streaming</a:t>
            </a:r>
            <a:endParaRPr sz="1400">
              <a:solidFill>
                <a:srgbClr val="000000"/>
              </a:solidFill>
              <a:latin typeface="Maven Pro"/>
              <a:ea typeface="Maven Pro"/>
              <a:cs typeface="Maven Pro"/>
              <a:sym typeface="Maven Pro"/>
            </a:endParaRPr>
          </a:p>
          <a:p>
            <a:pPr indent="-317500" lvl="1" marL="9144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Remote device control</a:t>
            </a:r>
            <a:endParaRPr sz="1400">
              <a:solidFill>
                <a:srgbClr val="000000"/>
              </a:solidFill>
              <a:latin typeface="Maven Pro"/>
              <a:ea typeface="Maven Pro"/>
              <a:cs typeface="Maven Pro"/>
              <a:sym typeface="Maven Pro"/>
            </a:endParaRPr>
          </a:p>
          <a:p>
            <a:pPr indent="-317500" lvl="0" marL="4572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Life Changing Applications</a:t>
            </a:r>
            <a:endParaRPr sz="1400">
              <a:solidFill>
                <a:srgbClr val="000000"/>
              </a:solidFill>
              <a:latin typeface="Maven Pro"/>
              <a:ea typeface="Maven Pro"/>
              <a:cs typeface="Maven Pro"/>
              <a:sym typeface="Maven Pro"/>
            </a:endParaRPr>
          </a:p>
          <a:p>
            <a:pPr indent="-317500" lvl="1" marL="9144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Public safety and infrastructure</a:t>
            </a:r>
            <a:endParaRPr sz="1400">
              <a:solidFill>
                <a:srgbClr val="000000"/>
              </a:solidFill>
              <a:latin typeface="Maven Pro"/>
              <a:ea typeface="Maven Pro"/>
              <a:cs typeface="Maven Pro"/>
              <a:sym typeface="Maven Pro"/>
            </a:endParaRPr>
          </a:p>
          <a:p>
            <a:pPr indent="-317500" lvl="1" marL="914400" rtl="0" algn="l">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Health care</a:t>
            </a:r>
            <a:endParaRPr sz="1400">
              <a:solidFill>
                <a:srgbClr val="000000"/>
              </a:solidFill>
              <a:latin typeface="Maven Pro"/>
              <a:ea typeface="Maven Pro"/>
              <a:cs typeface="Maven Pro"/>
              <a:sym typeface="Maven Pro"/>
            </a:endParaRPr>
          </a:p>
          <a:p>
            <a:pPr indent="0" lvl="0" marL="0" rtl="0" algn="l">
              <a:spcBef>
                <a:spcPts val="120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Technical limitation/Considerations</a:t>
            </a:r>
            <a:endParaRPr sz="3000"/>
          </a:p>
        </p:txBody>
      </p:sp>
      <p:sp>
        <p:nvSpPr>
          <p:cNvPr id="137" name="Google Shape;137;p20"/>
          <p:cNvSpPr txBox="1"/>
          <p:nvPr>
            <p:ph idx="1" type="body"/>
          </p:nvPr>
        </p:nvSpPr>
        <p:spPr>
          <a:xfrm>
            <a:off x="602425" y="1306900"/>
            <a:ext cx="7038900" cy="3263700"/>
          </a:xfrm>
          <a:prstGeom prst="rect">
            <a:avLst/>
          </a:prstGeom>
        </p:spPr>
        <p:txBody>
          <a:bodyPr anchorCtr="0" anchor="t" bIns="91425" lIns="91425" spcFirstLastPara="1" rIns="91425" wrap="square" tIns="91425">
            <a:noAutofit/>
          </a:bodyPr>
          <a:lstStyle/>
          <a:p>
            <a:pPr indent="-317500" lvl="0" marL="742950" rtl="0" algn="l">
              <a:lnSpc>
                <a:spcPct val="150000"/>
              </a:lnSpc>
              <a:spcBef>
                <a:spcPts val="0"/>
              </a:spcBef>
              <a:spcAft>
                <a:spcPts val="0"/>
              </a:spcAft>
              <a:buClr>
                <a:schemeClr val="lt1"/>
              </a:buClr>
              <a:buSzPts val="1800"/>
              <a:buFont typeface="Nunito"/>
              <a:buChar char="●"/>
            </a:pPr>
            <a:r>
              <a:rPr lang="en">
                <a:latin typeface="Nunito"/>
                <a:ea typeface="Nunito"/>
                <a:cs typeface="Nunito"/>
                <a:sym typeface="Nunito"/>
              </a:rPr>
              <a:t>Limitations </a:t>
            </a:r>
            <a:endParaRPr>
              <a:latin typeface="Nunito"/>
              <a:ea typeface="Nunito"/>
              <a:cs typeface="Nunito"/>
              <a:sym typeface="Nunito"/>
            </a:endParaRPr>
          </a:p>
          <a:p>
            <a:pPr indent="-304800" lvl="1" marL="1200150" rtl="0" algn="l">
              <a:lnSpc>
                <a:spcPct val="150000"/>
              </a:lnSpc>
              <a:spcBef>
                <a:spcPts val="0"/>
              </a:spcBef>
              <a:spcAft>
                <a:spcPts val="0"/>
              </a:spcAft>
              <a:buClr>
                <a:schemeClr val="lt1"/>
              </a:buClr>
              <a:buSzPts val="1400"/>
              <a:buFont typeface="Nunito"/>
              <a:buChar char="○"/>
            </a:pPr>
            <a:r>
              <a:rPr lang="en" sz="1300">
                <a:latin typeface="Nunito"/>
                <a:ea typeface="Nunito"/>
                <a:cs typeface="Nunito"/>
                <a:sym typeface="Nunito"/>
              </a:rPr>
              <a:t>Download correct ISO image and </a:t>
            </a:r>
            <a:r>
              <a:rPr lang="en" sz="1300">
                <a:latin typeface="Nunito"/>
                <a:ea typeface="Nunito"/>
                <a:cs typeface="Nunito"/>
                <a:sym typeface="Nunito"/>
              </a:rPr>
              <a:t>Kernel</a:t>
            </a:r>
            <a:r>
              <a:rPr lang="en" sz="1300">
                <a:latin typeface="Nunito"/>
                <a:ea typeface="Nunito"/>
                <a:cs typeface="Nunito"/>
                <a:sym typeface="Nunito"/>
              </a:rPr>
              <a:t> to support needed capabilities</a:t>
            </a:r>
            <a:endParaRPr sz="1300">
              <a:latin typeface="Nunito"/>
              <a:ea typeface="Nunito"/>
              <a:cs typeface="Nunito"/>
              <a:sym typeface="Nunito"/>
            </a:endParaRPr>
          </a:p>
          <a:p>
            <a:pPr indent="-311150" lvl="2" marL="1371600" rtl="0" algn="l">
              <a:lnSpc>
                <a:spcPct val="150000"/>
              </a:lnSpc>
              <a:spcBef>
                <a:spcPts val="0"/>
              </a:spcBef>
              <a:spcAft>
                <a:spcPts val="0"/>
              </a:spcAft>
              <a:buClr>
                <a:srgbClr val="424242"/>
              </a:buClr>
              <a:buSzPts val="1300"/>
              <a:buFont typeface="Nunito"/>
              <a:buChar char="■"/>
            </a:pPr>
            <a:r>
              <a:rPr lang="en" sz="1300">
                <a:latin typeface="Nunito"/>
                <a:ea typeface="Nunito"/>
                <a:cs typeface="Nunito"/>
                <a:sym typeface="Nunito"/>
              </a:rPr>
              <a:t>Ubuntu</a:t>
            </a:r>
            <a:r>
              <a:rPr lang="en" sz="1300">
                <a:latin typeface="Nunito"/>
                <a:ea typeface="Nunito"/>
                <a:cs typeface="Nunito"/>
                <a:sym typeface="Nunito"/>
              </a:rPr>
              <a:t> version 14.04 for v0.5.2</a:t>
            </a:r>
            <a:endParaRPr sz="1300">
              <a:latin typeface="Nunito"/>
              <a:ea typeface="Nunito"/>
              <a:cs typeface="Nunito"/>
              <a:sym typeface="Nunito"/>
            </a:endParaRPr>
          </a:p>
          <a:p>
            <a:pPr indent="-311150" lvl="2" marL="1371600" rtl="0" algn="l">
              <a:lnSpc>
                <a:spcPct val="150000"/>
              </a:lnSpc>
              <a:spcBef>
                <a:spcPts val="0"/>
              </a:spcBef>
              <a:spcAft>
                <a:spcPts val="0"/>
              </a:spcAft>
              <a:buClr>
                <a:srgbClr val="424242"/>
              </a:buClr>
              <a:buSzPts val="1300"/>
              <a:buFont typeface="Nunito"/>
              <a:buChar char="■"/>
            </a:pPr>
            <a:r>
              <a:rPr lang="en" sz="1300">
                <a:latin typeface="Nunito"/>
                <a:ea typeface="Nunito"/>
                <a:cs typeface="Nunito"/>
                <a:sym typeface="Nunito"/>
              </a:rPr>
              <a:t>Ubuntu version 16.04 for v1.1.0</a:t>
            </a:r>
            <a:endParaRPr sz="1300">
              <a:latin typeface="Nunito"/>
              <a:ea typeface="Nunito"/>
              <a:cs typeface="Nunito"/>
              <a:sym typeface="Nunito"/>
            </a:endParaRPr>
          </a:p>
          <a:p>
            <a:pPr indent="-304800" lvl="1" marL="1200150" rtl="0" algn="l">
              <a:lnSpc>
                <a:spcPct val="150000"/>
              </a:lnSpc>
              <a:spcBef>
                <a:spcPts val="0"/>
              </a:spcBef>
              <a:spcAft>
                <a:spcPts val="0"/>
              </a:spcAft>
              <a:buClr>
                <a:schemeClr val="lt1"/>
              </a:buClr>
              <a:buSzPts val="1400"/>
              <a:buFont typeface="Nunito"/>
              <a:buChar char="○"/>
            </a:pPr>
            <a:r>
              <a:rPr lang="en" sz="1300">
                <a:latin typeface="Nunito"/>
                <a:ea typeface="Nunito"/>
                <a:cs typeface="Nunito"/>
                <a:sym typeface="Nunito"/>
              </a:rPr>
              <a:t>Utilize the most recent version of the 5G code which includes Device to Device Communication ability</a:t>
            </a:r>
            <a:endParaRPr sz="1300">
              <a:latin typeface="Nunito"/>
              <a:ea typeface="Nunito"/>
              <a:cs typeface="Nunito"/>
              <a:sym typeface="Nunito"/>
            </a:endParaRPr>
          </a:p>
          <a:p>
            <a:pPr indent="-317500" lvl="0" marL="742950" rtl="0" algn="l">
              <a:lnSpc>
                <a:spcPct val="150000"/>
              </a:lnSpc>
              <a:spcBef>
                <a:spcPts val="0"/>
              </a:spcBef>
              <a:spcAft>
                <a:spcPts val="0"/>
              </a:spcAft>
              <a:buClr>
                <a:schemeClr val="lt1"/>
              </a:buClr>
              <a:buSzPts val="1800"/>
              <a:buFont typeface="Nunito"/>
              <a:buChar char="●"/>
            </a:pPr>
            <a:r>
              <a:rPr lang="en">
                <a:latin typeface="Nunito"/>
                <a:ea typeface="Nunito"/>
                <a:cs typeface="Nunito"/>
                <a:sym typeface="Nunito"/>
              </a:rPr>
              <a:t>Assumptions</a:t>
            </a:r>
            <a:endParaRPr>
              <a:latin typeface="Nunito"/>
              <a:ea typeface="Nunito"/>
              <a:cs typeface="Nunito"/>
              <a:sym typeface="Nunito"/>
            </a:endParaRPr>
          </a:p>
          <a:p>
            <a:pPr indent="-304800" lvl="1" marL="1200150" rtl="0" algn="l">
              <a:lnSpc>
                <a:spcPct val="150000"/>
              </a:lnSpc>
              <a:spcBef>
                <a:spcPts val="0"/>
              </a:spcBef>
              <a:spcAft>
                <a:spcPts val="0"/>
              </a:spcAft>
              <a:buClr>
                <a:schemeClr val="lt1"/>
              </a:buClr>
              <a:buSzPts val="1400"/>
              <a:buFont typeface="Nunito"/>
              <a:buChar char="○"/>
            </a:pPr>
            <a:r>
              <a:rPr lang="en" sz="1300">
                <a:latin typeface="Nunito"/>
                <a:ea typeface="Nunito"/>
                <a:cs typeface="Nunito"/>
                <a:sym typeface="Nunito"/>
              </a:rPr>
              <a:t>Physical Abstraction layers must allow for simultaneous simulations </a:t>
            </a:r>
            <a:endParaRPr>
              <a:latin typeface="Nunito"/>
              <a:ea typeface="Nunito"/>
              <a:cs typeface="Nunito"/>
              <a:sym typeface="Nunito"/>
            </a:endParaRPr>
          </a:p>
          <a:p>
            <a:pPr indent="-304800" lvl="1" marL="1200150" rtl="0" algn="l">
              <a:lnSpc>
                <a:spcPct val="150000"/>
              </a:lnSpc>
              <a:spcBef>
                <a:spcPts val="0"/>
              </a:spcBef>
              <a:spcAft>
                <a:spcPts val="0"/>
              </a:spcAft>
              <a:buClr>
                <a:schemeClr val="lt1"/>
              </a:buClr>
              <a:buSzPts val="1400"/>
              <a:buFont typeface="Nunito"/>
              <a:buChar char="○"/>
            </a:pPr>
            <a:r>
              <a:rPr lang="en" sz="1300">
                <a:latin typeface="Nunito"/>
                <a:ea typeface="Nunito"/>
                <a:cs typeface="Nunito"/>
                <a:sym typeface="Nunito"/>
              </a:rPr>
              <a:t>Minimal code will be added to the existing code revision</a:t>
            </a:r>
            <a:endParaRPr sz="1300">
              <a:latin typeface="Nunito"/>
              <a:ea typeface="Nunito"/>
              <a:cs typeface="Nunito"/>
              <a:sym typeface="Nunito"/>
            </a:endParaRPr>
          </a:p>
          <a:p>
            <a:pPr indent="-298450" lvl="1" marL="1200150" rtl="0" algn="l">
              <a:lnSpc>
                <a:spcPct val="150000"/>
              </a:lnSpc>
              <a:spcBef>
                <a:spcPts val="0"/>
              </a:spcBef>
              <a:spcAft>
                <a:spcPts val="0"/>
              </a:spcAft>
              <a:buClr>
                <a:srgbClr val="424242"/>
              </a:buClr>
              <a:buSzPts val="1300"/>
              <a:buFont typeface="Nunito"/>
              <a:buChar char="○"/>
            </a:pPr>
            <a:r>
              <a:rPr lang="en" sz="1300">
                <a:latin typeface="Nunito"/>
                <a:ea typeface="Nunito"/>
                <a:cs typeface="Nunito"/>
                <a:sym typeface="Nunito"/>
              </a:rPr>
              <a:t>All Code that will be implemented must be documented appropriately</a:t>
            </a:r>
            <a:endParaRPr sz="13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risks and mitigation</a:t>
            </a:r>
            <a:endParaRPr/>
          </a:p>
        </p:txBody>
      </p:sp>
      <p:sp>
        <p:nvSpPr>
          <p:cNvPr id="143" name="Google Shape;143;p21"/>
          <p:cNvSpPr txBox="1"/>
          <p:nvPr>
            <p:ph idx="1" type="body"/>
          </p:nvPr>
        </p:nvSpPr>
        <p:spPr>
          <a:xfrm>
            <a:off x="1150900" y="1561175"/>
            <a:ext cx="6807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Ubuntu Linux machine was missing required commands when initially downloaded</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Expected output from the simulations that was run displayed incorrect characters</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Command line to run code wasn’t functioning properly due to revision of linux machine</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Understanding of code needs to be assessed</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Missing variables when attempting to run the simulation</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Not knowing the OAI commands to install the </a:t>
            </a:r>
            <a:r>
              <a:rPr lang="en" sz="1400">
                <a:latin typeface="Maven Pro"/>
                <a:ea typeface="Maven Pro"/>
                <a:cs typeface="Maven Pro"/>
                <a:sym typeface="Maven Pro"/>
              </a:rPr>
              <a:t>dependencies</a:t>
            </a:r>
            <a:r>
              <a:rPr lang="en" sz="1400">
                <a:latin typeface="Maven Pro"/>
                <a:ea typeface="Maven Pro"/>
                <a:cs typeface="Maven Pro"/>
                <a:sym typeface="Maven Pro"/>
              </a:rPr>
              <a:t> </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Learning what settings needed in a xml file to run a simulation </a:t>
            </a:r>
            <a:endParaRPr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lang="en" sz="1400">
                <a:latin typeface="Maven Pro"/>
                <a:ea typeface="Maven Pro"/>
                <a:cs typeface="Maven Pro"/>
                <a:sym typeface="Maven Pro"/>
              </a:rPr>
              <a:t>Learning what options we should use when running a simulation</a:t>
            </a:r>
            <a:endParaRPr sz="1400">
              <a:latin typeface="Maven Pro"/>
              <a:ea typeface="Maven Pro"/>
              <a:cs typeface="Maven Pro"/>
              <a:sym typeface="Maven Pro"/>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